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8" r:id="rId3"/>
    <p:sldId id="259" r:id="rId4"/>
    <p:sldId id="261" r:id="rId5"/>
    <p:sldId id="272" r:id="rId6"/>
    <p:sldId id="264" r:id="rId7"/>
    <p:sldId id="268" r:id="rId8"/>
    <p:sldId id="270" r:id="rId9"/>
    <p:sldId id="269" r:id="rId10"/>
    <p:sldId id="256" r:id="rId11"/>
    <p:sldId id="271" r:id="rId12"/>
    <p:sldId id="25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66" d="100"/>
          <a:sy n="66" d="100"/>
        </p:scale>
        <p:origin x="60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C7433-4E81-489D-BD82-1E41E3275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0BD694-2E26-4A7E-B50E-AD6722A40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82901-9D82-441F-A55E-3DDD40051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6FC89-BE20-4E1E-8673-A7C9CCCBD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8959E-5301-4770-A2C7-B6F28DEDB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78206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AB9C8-00E9-46A8-A483-1BB8B5BBF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8D6A31-14AE-4022-BF68-C0121994EB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839AD-BD29-4B40-B99A-20F1A69DC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998AED-EE47-4579-AC5C-0328311FB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E9770-AAC8-4A93-B6CF-5C4832343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39396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4A85AD-1C7E-4555-982A-5899AA0D09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3069B6-1D82-4BF0-BB3C-5334E97134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E1EE3-068D-4AE4-A76A-626F6A2E1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2C7E2-A7B6-492B-BF19-B3FE9E335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88D453-B0F6-42E5-899A-1F41C1463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84043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E216C-E4D4-41ED-9772-584F203FE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BAA78-C1E2-449F-922F-627567CB1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02297-7371-4E63-AA17-D158F7BA1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02D987-3B11-4D67-BC9A-03873FDFE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85260-C322-44CE-B93F-CACD25E3C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54509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F8B06-8621-4C7E-B4F7-19AAB5529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05428B-2E38-4690-9F32-600F18D81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DDE04-ACB1-48C8-A6D7-1C25FBCA8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35B51-4579-44A5-BF60-FFEF8A0E7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2FD9C-804F-4D5D-B02D-BCD6DC02A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96942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81FB9-99CF-45A6-B02E-80EB438F9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E4BEA-4E1B-41DA-A70B-5A2F7621A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2B610-5C56-4BD2-830A-1057BC83A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96E42C-87A9-4532-9296-9167F6476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EDEC5C-0A83-4FE1-A20F-8C75A5193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255BD-C98F-4D1C-8A3D-84DB7C97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4314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D11B9-C5E8-44AB-B4E0-CA24BB7FB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61113-B728-49CE-B949-B203BF654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6F0D88-A2FA-490A-92DC-D3EF52355F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A20861-513E-4581-B5AF-91F9ADF25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8E56C5-75E6-4BFA-B7FB-8050FD25B5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EEB7C3-8D39-4804-AE77-BD291AF01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ADF3D2-028C-4562-AFE3-2A66D493E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618A08-C73A-4552-82DC-29831089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22996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7FA00-BBDC-44B6-A78F-60B0FE76C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95CB72-B21C-4DE0-8E3C-8597D5DD0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93F927-BD43-4421-9D30-0032973ED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335935-AE35-45DA-92FE-82453221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8909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A0EE97-C60F-41A4-B3E8-92DCE64AF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B6D7F0-271A-4E8A-8E89-B497BD716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30DC2-1E63-4C88-A453-32BACF499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29492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43A4D-118A-4187-B4C5-1D49A1079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65B22-0A40-4EA3-9B85-9AC51C246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4A282C-18B6-4637-ACA5-971BC8EEF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624A6-7E0D-4C26-BE0F-EDB0A3223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A145A-340E-4C18-AEDC-0C63A1280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3C4E4-260E-4521-B13B-63291AE8B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62503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37737-E570-4C3A-AB10-4AAA940AF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26394E-43FE-48D4-AE43-0515AEB6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8CF52B-84C4-4AA2-8068-D324E4ECF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A85C5E-7D35-431D-8E64-279C018DB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B35CC2-A047-44FD-B131-3BDD24772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44B12-5039-4D15-BBC7-9DAE3C83B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63250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63160D-5DEF-4519-BD9F-9C5D45866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56816-E4AA-4E41-AFAD-61BF0DE48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52A94-6841-4BD8-973E-6080FACB4C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74A630-4AFB-4329-95B7-C8ED4001B82E}" type="datetimeFigureOut">
              <a:rPr lang="en-SG" smtClean="0"/>
              <a:t>8/2/2021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6C474-D263-4B4B-96BF-27C38B05E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E16E3-78DF-4312-81B0-D3BA8EC2FC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689C8-8367-46A2-8B6A-4462E4A5E8B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7891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7A3A4-5EE4-4656-9BD6-7B5AA8DE6E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32169"/>
            <a:ext cx="9144000" cy="1726559"/>
          </a:xfrm>
        </p:spPr>
        <p:txBody>
          <a:bodyPr/>
          <a:lstStyle/>
          <a:p>
            <a:r>
              <a:rPr lang="en-SG" b="1" dirty="0" err="1">
                <a:latin typeface="Constantia" panose="02030602050306030303" pitchFamily="18" charset="0"/>
              </a:rPr>
              <a:t>Hokkien</a:t>
            </a:r>
            <a:endParaRPr lang="en-SG" b="1" dirty="0"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5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5DDC7-AC6C-4539-BEC5-B9285C9231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C02188-6210-422C-A1D1-3BAA6CC38A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5689DA-95A5-4EB7-862A-665121D4BE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397" r="2362"/>
          <a:stretch/>
        </p:blipFill>
        <p:spPr>
          <a:xfrm>
            <a:off x="190733" y="493664"/>
            <a:ext cx="11904029" cy="587067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368618F-C7FC-433F-8983-42F649DB232D}"/>
              </a:ext>
            </a:extLst>
          </p:cNvPr>
          <p:cNvSpPr/>
          <p:nvPr/>
        </p:nvSpPr>
        <p:spPr>
          <a:xfrm>
            <a:off x="473413" y="3657600"/>
            <a:ext cx="6530502" cy="1044102"/>
          </a:xfrm>
          <a:prstGeom prst="round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Right Arrow 3"/>
          <p:cNvSpPr/>
          <p:nvPr/>
        </p:nvSpPr>
        <p:spPr>
          <a:xfrm flipH="1">
            <a:off x="7091975" y="3817787"/>
            <a:ext cx="962527" cy="490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/>
          <p:cNvSpPr txBox="1"/>
          <p:nvPr/>
        </p:nvSpPr>
        <p:spPr>
          <a:xfrm>
            <a:off x="8105837" y="3740065"/>
            <a:ext cx="3988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Constantia" panose="02030602050306030303" pitchFamily="18" charset="0"/>
              </a:rPr>
              <a:t>A</a:t>
            </a:r>
            <a:r>
              <a:rPr lang="en-US" b="1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 documentary on clan association this coming Friday on CNA.</a:t>
            </a:r>
            <a:endParaRPr lang="en-SG" b="1" dirty="0">
              <a:solidFill>
                <a:srgbClr val="FF0000"/>
              </a:solidFill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575" y="1924418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latin typeface="Constantia" panose="02030602050306030303" pitchFamily="18" charset="0"/>
              </a:rPr>
              <a:t>Cantonese</a:t>
            </a:r>
            <a:endParaRPr lang="en-SG" b="1" dirty="0"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767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2F82A-C124-4BB9-A90F-28BA4B214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019A5-F29F-4248-BE09-54CB6381A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E578AD-6C2D-405B-8D6D-B8A2F31AED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29" t="24049" r="50398" b="8057"/>
          <a:stretch/>
        </p:blipFill>
        <p:spPr>
          <a:xfrm>
            <a:off x="838200" y="-8549"/>
            <a:ext cx="4310210" cy="68665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0F3BAA-3BF9-41C9-9957-8CF9B41993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605" t="29031" r="33670" b="10828"/>
          <a:stretch/>
        </p:blipFill>
        <p:spPr>
          <a:xfrm>
            <a:off x="4675762" y="0"/>
            <a:ext cx="6844958" cy="6866549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29639B7-78A4-454A-8315-FF9422728F1A}"/>
              </a:ext>
            </a:extLst>
          </p:cNvPr>
          <p:cNvSpPr/>
          <p:nvPr/>
        </p:nvSpPr>
        <p:spPr>
          <a:xfrm>
            <a:off x="8878111" y="6420255"/>
            <a:ext cx="1070042" cy="20752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5639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102B1-2330-4B0D-A5ED-894274303B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A27AD4-1F07-450F-9D91-8C1F57E73F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0305E2-63F7-4003-8E1C-CC81DA70C4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48" t="23333" r="31443" b="10021"/>
          <a:stretch/>
        </p:blipFill>
        <p:spPr>
          <a:xfrm>
            <a:off x="572202" y="62394"/>
            <a:ext cx="10939141" cy="65922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3A781B-C76B-4070-A600-1F37A8ABAA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90" t="26912" r="40920" b="54928"/>
          <a:stretch/>
        </p:blipFill>
        <p:spPr>
          <a:xfrm>
            <a:off x="1279037" y="-29576"/>
            <a:ext cx="3534185" cy="79012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BD1DEAB-C849-4703-8CF4-1602B838D1C3}"/>
              </a:ext>
            </a:extLst>
          </p:cNvPr>
          <p:cNvSpPr/>
          <p:nvPr/>
        </p:nvSpPr>
        <p:spPr>
          <a:xfrm>
            <a:off x="680657" y="1526734"/>
            <a:ext cx="10611903" cy="678502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6D3FFD-0F67-4F65-A161-D2A98951447D}"/>
              </a:ext>
            </a:extLst>
          </p:cNvPr>
          <p:cNvSpPr txBox="1"/>
          <p:nvPr/>
        </p:nvSpPr>
        <p:spPr>
          <a:xfrm>
            <a:off x="5188147" y="706864"/>
            <a:ext cx="67448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solidFill>
                  <a:srgbClr val="92D050"/>
                </a:solidFill>
                <a:latin typeface="Constantia" panose="02030602050306030303" pitchFamily="18" charset="0"/>
              </a:rPr>
              <a:t>Grace Fu to have a low-key CNY by returning to her </a:t>
            </a:r>
            <a:r>
              <a:rPr lang="en-SG" sz="2400" b="1" dirty="0" err="1">
                <a:solidFill>
                  <a:srgbClr val="92D050"/>
                </a:solidFill>
                <a:latin typeface="Constantia" panose="02030602050306030303" pitchFamily="18" charset="0"/>
              </a:rPr>
              <a:t>Hokkien</a:t>
            </a:r>
            <a:r>
              <a:rPr lang="en-SG" sz="2400" b="1" dirty="0">
                <a:solidFill>
                  <a:srgbClr val="92D050"/>
                </a:solidFill>
                <a:latin typeface="Constantia" panose="02030602050306030303" pitchFamily="18" charset="0"/>
              </a:rPr>
              <a:t> roots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B91E3ED-5B47-4261-945E-35235DC9A303}"/>
              </a:ext>
            </a:extLst>
          </p:cNvPr>
          <p:cNvSpPr/>
          <p:nvPr/>
        </p:nvSpPr>
        <p:spPr>
          <a:xfrm>
            <a:off x="2872902" y="4150468"/>
            <a:ext cx="2049294" cy="59663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1010653" y="3782728"/>
            <a:ext cx="1761423" cy="606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6252" y="3436219"/>
            <a:ext cx="10060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M</a:t>
            </a:r>
            <a:r>
              <a:rPr lang="en-US" altLang="zh-CN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aking of </a:t>
            </a:r>
            <a:r>
              <a:rPr lang="en-US" altLang="zh-CN" dirty="0" err="1" smtClean="0">
                <a:solidFill>
                  <a:srgbClr val="FF0000"/>
                </a:solidFill>
                <a:latin typeface="Constantia" panose="02030602050306030303" pitchFamily="18" charset="0"/>
              </a:rPr>
              <a:t>Popiah</a:t>
            </a:r>
            <a:endParaRPr lang="en-SG" dirty="0">
              <a:solidFill>
                <a:srgbClr val="FF0000"/>
              </a:solidFill>
              <a:latin typeface="Constantia" panose="020306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5466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1E961-7222-413C-9549-88F7EF77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087"/>
            <a:ext cx="10515600" cy="1325563"/>
          </a:xfrm>
        </p:spPr>
        <p:txBody>
          <a:bodyPr/>
          <a:lstStyle/>
          <a:p>
            <a:pPr algn="ctr"/>
            <a:r>
              <a:rPr lang="en-SG" b="1" dirty="0" err="1">
                <a:latin typeface="Constantia" panose="02030602050306030303" pitchFamily="18" charset="0"/>
              </a:rPr>
              <a:t>Popiah</a:t>
            </a:r>
            <a:endParaRPr lang="en-SG" b="1" dirty="0">
              <a:latin typeface="Constantia" panose="02030602050306030303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F66237-B1E4-46A8-85CB-8AA6A247E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848" y="1321934"/>
            <a:ext cx="5482144" cy="3915817"/>
          </a:xfrm>
        </p:spPr>
      </p:pic>
    </p:spTree>
    <p:extLst>
      <p:ext uri="{BB962C8B-B14F-4D97-AF65-F5344CB8AC3E}">
        <p14:creationId xmlns:p14="http://schemas.microsoft.com/office/powerpoint/2010/main" val="336684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FF28C61-39F5-40CA-A5C8-F68931E26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583" y="83039"/>
            <a:ext cx="11802893" cy="1325563"/>
          </a:xfrm>
        </p:spPr>
        <p:txBody>
          <a:bodyPr>
            <a:noAutofit/>
          </a:bodyPr>
          <a:lstStyle/>
          <a:p>
            <a:r>
              <a:rPr lang="en-SG" sz="3600" b="1" dirty="0">
                <a:solidFill>
                  <a:srgbClr val="00B0F0"/>
                </a:solidFill>
                <a:latin typeface="Constantia" panose="02030602050306030303" pitchFamily="18" charset="0"/>
              </a:rPr>
              <a:t>A community film presented by KMSPKS that emphasises gratitude for the quiet love of our own families. Written &amp; Directed by Royston Tan.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B66EA49-B087-4D9B-84AA-233D0175F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985180-10E8-4E33-9795-9681A2837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604" y="1547610"/>
            <a:ext cx="9440694" cy="53103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6000" y="1686617"/>
            <a:ext cx="3546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>
                <a:solidFill>
                  <a:srgbClr val="FFFF00"/>
                </a:solidFill>
                <a:latin typeface="Constantia" panose="02030602050306030303" pitchFamily="18" charset="0"/>
              </a:rPr>
              <a:t>Kong Meng San </a:t>
            </a:r>
            <a:r>
              <a:rPr lang="en-SG" b="1" dirty="0" err="1">
                <a:solidFill>
                  <a:srgbClr val="FFFF00"/>
                </a:solidFill>
                <a:latin typeface="Constantia" panose="02030602050306030303" pitchFamily="18" charset="0"/>
              </a:rPr>
              <a:t>Phor</a:t>
            </a:r>
            <a:r>
              <a:rPr lang="en-SG" b="1" dirty="0">
                <a:solidFill>
                  <a:srgbClr val="FFFF00"/>
                </a:solidFill>
                <a:latin typeface="Constantia" panose="02030602050306030303" pitchFamily="18" charset="0"/>
              </a:rPr>
              <a:t> </a:t>
            </a:r>
            <a:r>
              <a:rPr lang="en-SG" b="1" dirty="0" err="1">
                <a:solidFill>
                  <a:srgbClr val="FFFF00"/>
                </a:solidFill>
                <a:latin typeface="Constantia" panose="02030602050306030303" pitchFamily="18" charset="0"/>
              </a:rPr>
              <a:t>Kark</a:t>
            </a:r>
            <a:r>
              <a:rPr lang="en-SG" b="1" dirty="0">
                <a:solidFill>
                  <a:srgbClr val="FFFF00"/>
                </a:solidFill>
                <a:latin typeface="Constantia" panose="02030602050306030303" pitchFamily="18" charset="0"/>
              </a:rPr>
              <a:t> See Monastery</a:t>
            </a: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257448" y="452387"/>
            <a:ext cx="1607419" cy="96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159591" y="1473293"/>
            <a:ext cx="248317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185674" y="2009782"/>
            <a:ext cx="73937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607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nstantia" panose="02030602050306030303" pitchFamily="18" charset="0"/>
              </a:rPr>
              <a:t>Please watch this short film as we will be talking about it in lectures 10 &amp; 11.</a:t>
            </a:r>
            <a:endParaRPr lang="en-SG" b="1" dirty="0">
              <a:latin typeface="Constantia" panose="0203060205030603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>
                <a:latin typeface="Constantia" panose="02030602050306030303" pitchFamily="18" charset="0"/>
              </a:rPr>
              <a:t>https://www.youtube.com/watch?v=VQDDA4KaE6k&amp;t=12s</a:t>
            </a:r>
          </a:p>
        </p:txBody>
      </p:sp>
    </p:spTree>
    <p:extLst>
      <p:ext uri="{BB962C8B-B14F-4D97-AF65-F5344CB8AC3E}">
        <p14:creationId xmlns:p14="http://schemas.microsoft.com/office/powerpoint/2010/main" val="4010333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E22EA-248C-4C40-A99E-412323343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8B4D7-8034-4921-B6D6-BEFAFAA17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B4D534-07DA-4866-94B8-A023F48C45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254" t="30448" r="20267" b="5324"/>
          <a:stretch/>
        </p:blipFill>
        <p:spPr>
          <a:xfrm>
            <a:off x="2607013" y="0"/>
            <a:ext cx="6783421" cy="6907476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5DBC5B6-C364-437A-8189-27EC40E8C119}"/>
              </a:ext>
            </a:extLst>
          </p:cNvPr>
          <p:cNvSpPr/>
          <p:nvPr/>
        </p:nvSpPr>
        <p:spPr>
          <a:xfrm>
            <a:off x="2892358" y="1180288"/>
            <a:ext cx="6070060" cy="304801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C7222-EBA5-444C-87F9-FE5641F8EAD7}"/>
              </a:ext>
            </a:extLst>
          </p:cNvPr>
          <p:cNvSpPr txBox="1"/>
          <p:nvPr/>
        </p:nvSpPr>
        <p:spPr>
          <a:xfrm>
            <a:off x="29678" y="4741726"/>
            <a:ext cx="2743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solidFill>
                  <a:srgbClr val="00B0F0"/>
                </a:solidFill>
                <a:latin typeface="Constantia" panose="02030602050306030303" pitchFamily="18" charset="0"/>
              </a:rPr>
              <a:t>T</a:t>
            </a:r>
            <a:r>
              <a:rPr lang="en-US" altLang="zh-CN" sz="2400" b="1" dirty="0" err="1">
                <a:solidFill>
                  <a:srgbClr val="00B0F0"/>
                </a:solidFill>
                <a:latin typeface="Constantia" panose="02030602050306030303" pitchFamily="18" charset="0"/>
              </a:rPr>
              <a:t>uesday</a:t>
            </a:r>
            <a:r>
              <a:rPr lang="en-US" altLang="zh-CN" sz="2400" b="1" dirty="0">
                <a:solidFill>
                  <a:srgbClr val="00B0F0"/>
                </a:solidFill>
                <a:latin typeface="Constantia" panose="02030602050306030303" pitchFamily="18" charset="0"/>
              </a:rPr>
              <a:t> Report : Through the </a:t>
            </a:r>
            <a:r>
              <a:rPr lang="en-US" altLang="zh-CN" sz="2400" b="1" dirty="0" smtClean="0">
                <a:solidFill>
                  <a:srgbClr val="00B0F0"/>
                </a:solidFill>
                <a:latin typeface="Constantia" panose="02030602050306030303" pitchFamily="18" charset="0"/>
              </a:rPr>
              <a:t>Nights </a:t>
            </a:r>
            <a:r>
              <a:rPr lang="en-US" altLang="zh-CN" sz="2400" b="1" dirty="0" smtClean="0">
                <a:solidFill>
                  <a:srgbClr val="00B0F0"/>
                </a:solidFill>
                <a:latin typeface="Constantia" panose="02030602050306030303" pitchFamily="18" charset="0"/>
              </a:rPr>
              <a:t>(</a:t>
            </a:r>
            <a:r>
              <a:rPr lang="en-US" altLang="zh-CN" sz="2400" b="1" dirty="0" smtClean="0">
                <a:solidFill>
                  <a:srgbClr val="00B0F0"/>
                </a:solidFill>
                <a:latin typeface="Constantia" panose="02030602050306030303" pitchFamily="18" charset="0"/>
              </a:rPr>
              <a:t>on Channel 8 every Tuesday at 2030 pm</a:t>
            </a:r>
            <a:r>
              <a:rPr lang="zh-CN" altLang="en-US" sz="2400" b="1" dirty="0" smtClean="0">
                <a:solidFill>
                  <a:srgbClr val="00B0F0"/>
                </a:solidFill>
                <a:latin typeface="Constantia" panose="02030602050306030303" pitchFamily="18" charset="0"/>
              </a:rPr>
              <a:t>）</a:t>
            </a:r>
            <a:endParaRPr lang="en-SG" sz="2400" b="1" dirty="0">
              <a:solidFill>
                <a:srgbClr val="00B0F0"/>
              </a:solidFill>
              <a:latin typeface="Constantia" panose="02030602050306030303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9EE1B32-5F35-4C2B-B5D8-CA28747008EC}"/>
              </a:ext>
            </a:extLst>
          </p:cNvPr>
          <p:cNvSpPr/>
          <p:nvPr/>
        </p:nvSpPr>
        <p:spPr>
          <a:xfrm>
            <a:off x="2892358" y="1450601"/>
            <a:ext cx="706876" cy="304801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TextBox 3"/>
          <p:cNvSpPr txBox="1"/>
          <p:nvPr/>
        </p:nvSpPr>
        <p:spPr>
          <a:xfrm>
            <a:off x="9390434" y="2055813"/>
            <a:ext cx="20597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solidFill>
                  <a:srgbClr val="FF0000"/>
                </a:solidFill>
                <a:latin typeface="Constantia" panose="02030602050306030303" pitchFamily="18" charset="0"/>
              </a:rPr>
              <a:t>Royston </a:t>
            </a:r>
            <a:r>
              <a:rPr lang="en-SG" sz="2400" b="1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Tan is the narrator for this episode. Why Royston Tan? And why </a:t>
            </a:r>
            <a:r>
              <a:rPr lang="en-SG" sz="2400" b="1" dirty="0" err="1" smtClean="0">
                <a:solidFill>
                  <a:srgbClr val="FF0000"/>
                </a:solidFill>
                <a:latin typeface="Constantia" panose="02030602050306030303" pitchFamily="18" charset="0"/>
              </a:rPr>
              <a:t>Baey</a:t>
            </a:r>
            <a:r>
              <a:rPr lang="en-SG" sz="2400" b="1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 Yam </a:t>
            </a:r>
            <a:r>
              <a:rPr lang="en-SG" sz="2400" b="1" dirty="0" err="1" smtClean="0">
                <a:solidFill>
                  <a:srgbClr val="FF0000"/>
                </a:solidFill>
                <a:latin typeface="Constantia" panose="02030602050306030303" pitchFamily="18" charset="0"/>
              </a:rPr>
              <a:t>Keng</a:t>
            </a:r>
            <a:r>
              <a:rPr lang="en-SG" sz="2400" b="1" dirty="0" smtClean="0">
                <a:solidFill>
                  <a:srgbClr val="FF0000"/>
                </a:solidFill>
                <a:latin typeface="Constantia" panose="02030602050306030303" pitchFamily="18" charset="0"/>
              </a:rPr>
              <a:t> for the episode on the Teochew “fish-rice”?</a:t>
            </a:r>
            <a:endParaRPr lang="en-SG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0716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75" y="125714"/>
            <a:ext cx="11496500" cy="6235891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5400675" y="2009775"/>
            <a:ext cx="3009900" cy="209550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4562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5231DC-8171-4B5C-98C5-ADA992D54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51" y="531972"/>
            <a:ext cx="7074042" cy="518789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2C82A33-0C89-4319-873C-F798DC26B5AB}"/>
              </a:ext>
            </a:extLst>
          </p:cNvPr>
          <p:cNvSpPr/>
          <p:nvPr/>
        </p:nvSpPr>
        <p:spPr>
          <a:xfrm>
            <a:off x="5603132" y="5110264"/>
            <a:ext cx="1703461" cy="609600"/>
          </a:xfrm>
          <a:prstGeom prst="round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7DE073-C93B-4FB2-BC64-7701C3ED12F0}"/>
              </a:ext>
            </a:extLst>
          </p:cNvPr>
          <p:cNvSpPr txBox="1"/>
          <p:nvPr/>
        </p:nvSpPr>
        <p:spPr>
          <a:xfrm>
            <a:off x="7306593" y="4203307"/>
            <a:ext cx="46887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solidFill>
                  <a:srgbClr val="00B0F0"/>
                </a:solidFill>
                <a:latin typeface="Constantia" panose="02030602050306030303" pitchFamily="18" charset="0"/>
              </a:rPr>
              <a:t>Former Director (Corporate Communications &amp; Go East) of non- profit organisation Business China.</a:t>
            </a:r>
          </a:p>
        </p:txBody>
      </p:sp>
      <p:sp>
        <p:nvSpPr>
          <p:cNvPr id="8" name="Arrow: Up-Down 7">
            <a:extLst>
              <a:ext uri="{FF2B5EF4-FFF2-40B4-BE49-F238E27FC236}">
                <a16:creationId xmlns:a16="http://schemas.microsoft.com/office/drawing/2014/main" id="{B5160CC2-E93F-45FC-B9AA-27A87A705750}"/>
              </a:ext>
            </a:extLst>
          </p:cNvPr>
          <p:cNvSpPr/>
          <p:nvPr/>
        </p:nvSpPr>
        <p:spPr>
          <a:xfrm>
            <a:off x="9403402" y="5719864"/>
            <a:ext cx="188069" cy="378954"/>
          </a:xfrm>
          <a:prstGeom prst="upDown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369ED3-FF91-4559-8D78-5BCC73C31911}"/>
              </a:ext>
            </a:extLst>
          </p:cNvPr>
          <p:cNvSpPr txBox="1"/>
          <p:nvPr/>
        </p:nvSpPr>
        <p:spPr>
          <a:xfrm>
            <a:off x="7136858" y="6027003"/>
            <a:ext cx="49092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solidFill>
                  <a:srgbClr val="FF0000"/>
                </a:solidFill>
                <a:latin typeface="Constantia" panose="02030602050306030303" pitchFamily="18" charset="0"/>
              </a:rPr>
              <a:t>Singapore Chinese Chamber of Commerce &amp; Industry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2775A16-0A37-4B4D-BA7D-4184361B6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0714" y="31974"/>
            <a:ext cx="5125370" cy="343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37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653" y="184605"/>
            <a:ext cx="7909397" cy="653510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162050" y="1825625"/>
            <a:ext cx="1971675" cy="503237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7" name="Picture 6"/>
          <p:cNvPicPr/>
          <p:nvPr/>
        </p:nvPicPr>
        <p:blipFill rotWithShape="1">
          <a:blip r:embed="rId3"/>
          <a:srcRect l="45438" t="57265" r="17900" b="9337"/>
          <a:stretch/>
        </p:blipFill>
        <p:spPr bwMode="auto">
          <a:xfrm>
            <a:off x="6939514" y="184605"/>
            <a:ext cx="5252486" cy="30109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10027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150</Words>
  <Application>Microsoft Office PowerPoint</Application>
  <PresentationFormat>Widescreen</PresentationFormat>
  <Paragraphs>14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等线</vt:lpstr>
      <vt:lpstr>Arial</vt:lpstr>
      <vt:lpstr>Calibri</vt:lpstr>
      <vt:lpstr>Calibri Light</vt:lpstr>
      <vt:lpstr>Constantia</vt:lpstr>
      <vt:lpstr>Office Theme</vt:lpstr>
      <vt:lpstr>Hokkien</vt:lpstr>
      <vt:lpstr>PowerPoint Presentation</vt:lpstr>
      <vt:lpstr>Popiah</vt:lpstr>
      <vt:lpstr>A community film presented by KMSPKS that emphasises gratitude for the quiet love of our own families. Written &amp; Directed by Royston Tan.</vt:lpstr>
      <vt:lpstr>Please watch this short film as we will be talking about it in lectures 10 &amp; 11.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Cantonese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Chiew Pheng Phua</dc:creator>
  <cp:lastModifiedBy>Administrator</cp:lastModifiedBy>
  <cp:revision>30</cp:revision>
  <dcterms:created xsi:type="dcterms:W3CDTF">2021-02-07T20:32:04Z</dcterms:created>
  <dcterms:modified xsi:type="dcterms:W3CDTF">2021-02-08T06:27:53Z</dcterms:modified>
</cp:coreProperties>
</file>

<file path=docProps/thumbnail.jpeg>
</file>